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5" r:id="rId2"/>
    <p:sldId id="267" r:id="rId3"/>
    <p:sldId id="268" r:id="rId4"/>
    <p:sldId id="269" r:id="rId5"/>
    <p:sldId id="270" r:id="rId6"/>
    <p:sldId id="277" r:id="rId7"/>
    <p:sldId id="271" r:id="rId8"/>
    <p:sldId id="272" r:id="rId9"/>
    <p:sldId id="273" r:id="rId10"/>
    <p:sldId id="274" r:id="rId11"/>
    <p:sldId id="275" r:id="rId12"/>
    <p:sldId id="276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94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F476C-3BBE-4D70-AB1D-806DC62C95AF}" type="datetimeFigureOut">
              <a:rPr lang="en-IN" smtClean="0"/>
              <a:t>13-10-2024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7F135-49D8-4B30-8C54-13579D96F2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0150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7F135-49D8-4B30-8C54-13579D96F281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07567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5ED3E-FDDE-5531-912F-D1424F61A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356142-5DE6-4683-3AB7-633CA065B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BC9C9-22B8-C6BA-EB82-36BC8F98B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E339-ED5D-4F99-8D3C-AC7D8D119EA2}" type="datetimeFigureOut">
              <a:rPr lang="en-IN" smtClean="0"/>
              <a:t>13-10-2024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E7F84-5561-5562-005B-F8373A727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04E1E-63A1-5DF6-EE7B-87A2472C5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3404F-7A06-456D-950F-1592D147E4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0090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EB24B-D472-55D4-FB0A-CBAD2428C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1C8ED-B043-2523-F59C-71C137E467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01217-48E3-FE8A-407A-E0F1AEDA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E339-ED5D-4F99-8D3C-AC7D8D119EA2}" type="datetimeFigureOut">
              <a:rPr lang="en-IN" smtClean="0"/>
              <a:t>13-10-2024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1870B-2DCE-4486-3D68-853D8A485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A9FBB-6DA0-4238-D9F9-90A5E3F33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3404F-7A06-456D-950F-1592D147E4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5332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3B15AF-011F-DB6C-E1E1-79B8F4217F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D986F-12F4-6856-04B5-C59E08083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1AA1F-AD55-12D8-4E65-087985922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E339-ED5D-4F99-8D3C-AC7D8D119EA2}" type="datetimeFigureOut">
              <a:rPr lang="en-IN" smtClean="0"/>
              <a:t>13-10-2024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AD933-43DD-FBD9-CB5C-6E9C8FE04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2D9C4-1802-E204-5489-6A11C8AF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3404F-7A06-456D-950F-1592D147E4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751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1F84B-17E9-4E22-5E9A-335F984DD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04D4D-3EFC-2980-26EF-E55EB2128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BA80A-4926-345B-2E0A-1190B41E8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E339-ED5D-4F99-8D3C-AC7D8D119EA2}" type="datetimeFigureOut">
              <a:rPr lang="en-IN" smtClean="0"/>
              <a:t>13-10-2024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499D0-C1EF-53F6-D052-BD243C307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4B08F-A7CE-A537-5D49-8A92A53C2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3404F-7A06-456D-950F-1592D147E4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6873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020B5-32BA-856A-A10E-EEF70F627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29734-429A-8B6F-5571-96150BFF6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58327-E7CD-0328-1DEA-C5CBB1C98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E339-ED5D-4F99-8D3C-AC7D8D119EA2}" type="datetimeFigureOut">
              <a:rPr lang="en-IN" smtClean="0"/>
              <a:t>13-10-2024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22706-777B-26AE-4328-F1ACDAAB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1106F-6589-3B2D-1C00-2E6638E6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3404F-7A06-456D-950F-1592D147E4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1177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F34FE-268C-F86D-3929-7EC07430D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FE9B1-C070-ED58-9C9A-6E4DE65BAC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71ED2-FF75-E5F4-AE31-FAE086E94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2A123-7968-4762-52BB-36A934EAE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E339-ED5D-4F99-8D3C-AC7D8D119EA2}" type="datetimeFigureOut">
              <a:rPr lang="en-IN" smtClean="0"/>
              <a:t>13-10-2024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66AB3-FADE-919C-91BE-FA1A8A27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8ED1C4-3DF4-54A1-495F-7204BE225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3404F-7A06-456D-950F-1592D147E4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4196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F071B-6C38-F9A8-435A-1DD0BBF62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27CF1-F44B-4F5E-E398-5B13C9958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6B8DE-C90C-C0E2-F1E0-33B61C25F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0BE80-0C59-F1DA-3E60-94F4429EA6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6358EF-0271-67CC-9F07-ADA3A33740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84603B-2DB4-0D1F-2B40-DDDE7A3D6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E339-ED5D-4F99-8D3C-AC7D8D119EA2}" type="datetimeFigureOut">
              <a:rPr lang="en-IN" smtClean="0"/>
              <a:t>13-10-2024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797015-44F9-C5B4-8C33-DF8BF6FF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3A707B-DE1F-A1A0-839A-07E54143C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3404F-7A06-456D-950F-1592D147E4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2255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81B7D-2765-BD4C-3E75-E910FDD7F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B367F6-9391-32A3-B43B-8845E7A04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E339-ED5D-4F99-8D3C-AC7D8D119EA2}" type="datetimeFigureOut">
              <a:rPr lang="en-IN" smtClean="0"/>
              <a:t>13-10-2024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F05FF-DFD6-8C6A-92E0-097910599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17F06-D6F0-F6C6-4AFC-239F36764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3404F-7A06-456D-950F-1592D147E4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7776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BD3E81-61E6-549C-C055-DEE62FCA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E339-ED5D-4F99-8D3C-AC7D8D119EA2}" type="datetimeFigureOut">
              <a:rPr lang="en-IN" smtClean="0"/>
              <a:t>13-10-2024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4F26F-1D0E-C0E1-9D12-54E10B225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571FE-CCE0-4779-268F-21A2A452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3404F-7A06-456D-950F-1592D147E4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4999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84897-01B4-F907-EECE-E9AAC269E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635F6-7AF8-0B87-4595-B20B26A92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389FA0-9493-BD00-B640-A5DB46BF9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CCFBC-4F1D-9143-C93B-44EB8A72E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E339-ED5D-4F99-8D3C-AC7D8D119EA2}" type="datetimeFigureOut">
              <a:rPr lang="en-IN" smtClean="0"/>
              <a:t>13-10-2024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EA6BA-C97C-E457-1628-C20E9CBE5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40D439-DE22-9C16-C66B-6598145AC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3404F-7A06-456D-950F-1592D147E4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76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5E3BE-2ACC-E06B-F5E5-1EC879E47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B8A3C0-EABD-B59F-FF95-89FD21006E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B2DCCA-9F30-2006-CB3C-FD56B9B4B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8332C0-E552-36F7-AF29-5ECB01DDF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E339-ED5D-4F99-8D3C-AC7D8D119EA2}" type="datetimeFigureOut">
              <a:rPr lang="en-IN" smtClean="0"/>
              <a:t>13-10-2024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9ED64-EC50-27E4-7EF1-B35B6DC7F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7A41D-E6A7-F9B4-C5B8-3DB0B88A4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3404F-7A06-456D-950F-1592D147E4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74270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07DA25-865D-B3D2-1C37-3DCA58435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339EC-B1F8-3F84-F2F4-CC077BE20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B4681-2B31-B7A1-F1E1-DCFFC6EEC8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AE339-ED5D-4F99-8D3C-AC7D8D119EA2}" type="datetimeFigureOut">
              <a:rPr lang="en-IN" smtClean="0"/>
              <a:t>13-10-2024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861E9-5D2B-72DA-9196-644BB5EC0E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49156-6A97-326A-2C65-DB6EDD02B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3404F-7A06-456D-950F-1592D147E4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431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D8158AF-1594-0C4D-C173-A6BE4624D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495731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7DA243B-E9D8-9F6A-7942-D128EC82B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731" y="0"/>
            <a:ext cx="6709511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D0987F4-5CA9-852F-81E2-B9868C082B70}"/>
              </a:ext>
            </a:extLst>
          </p:cNvPr>
          <p:cNvSpPr txBox="1"/>
          <p:nvPr/>
        </p:nvSpPr>
        <p:spPr>
          <a:xfrm>
            <a:off x="78658" y="3718679"/>
            <a:ext cx="123886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VARAHAMIRA:</a:t>
            </a:r>
          </a:p>
          <a:p>
            <a:r>
              <a:rPr lang="en-IN" sz="6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THE GREAT INDIAN SCIENTIST AND ASTRONOMER</a:t>
            </a:r>
          </a:p>
        </p:txBody>
      </p:sp>
    </p:spTree>
    <p:extLst>
      <p:ext uri="{BB962C8B-B14F-4D97-AF65-F5344CB8AC3E}">
        <p14:creationId xmlns:p14="http://schemas.microsoft.com/office/powerpoint/2010/main" val="3893237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ounded Rectangle 18">
            <a:extLst>
              <a:ext uri="{FF2B5EF4-FFF2-40B4-BE49-F238E27FC236}">
                <a16:creationId xmlns:a16="http://schemas.microsoft.com/office/drawing/2014/main" id="{A993E912-759F-6EAE-746A-B0B3B13D8EE4}"/>
              </a:ext>
            </a:extLst>
          </p:cNvPr>
          <p:cNvSpPr/>
          <p:nvPr/>
        </p:nvSpPr>
        <p:spPr>
          <a:xfrm>
            <a:off x="10576781" y="137333"/>
            <a:ext cx="922020" cy="5105228"/>
          </a:xfrm>
          <a:prstGeom prst="roundRect">
            <a:avLst>
              <a:gd name="adj" fmla="val 45556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3" name="Rounded Rectangle 19">
            <a:extLst>
              <a:ext uri="{FF2B5EF4-FFF2-40B4-BE49-F238E27FC236}">
                <a16:creationId xmlns:a16="http://schemas.microsoft.com/office/drawing/2014/main" id="{73D7501D-F8FB-9B73-E7CD-D5782BB09308}"/>
              </a:ext>
            </a:extLst>
          </p:cNvPr>
          <p:cNvSpPr/>
          <p:nvPr/>
        </p:nvSpPr>
        <p:spPr>
          <a:xfrm>
            <a:off x="6475168" y="1269988"/>
            <a:ext cx="1259840" cy="5225963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4" name="Rounded Rectangle 20">
            <a:extLst>
              <a:ext uri="{FF2B5EF4-FFF2-40B4-BE49-F238E27FC236}">
                <a16:creationId xmlns:a16="http://schemas.microsoft.com/office/drawing/2014/main" id="{183C8F11-A17D-9964-2F3E-2C863AB5E7CE}"/>
              </a:ext>
            </a:extLst>
          </p:cNvPr>
          <p:cNvSpPr/>
          <p:nvPr/>
        </p:nvSpPr>
        <p:spPr>
          <a:xfrm>
            <a:off x="5532418" y="1012816"/>
            <a:ext cx="728980" cy="3147704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5" name="Rounded Rectangle 21">
            <a:extLst>
              <a:ext uri="{FF2B5EF4-FFF2-40B4-BE49-F238E27FC236}">
                <a16:creationId xmlns:a16="http://schemas.microsoft.com/office/drawing/2014/main" id="{FC172E7C-21B8-8D7B-28D5-B291539F07CC}"/>
              </a:ext>
            </a:extLst>
          </p:cNvPr>
          <p:cNvSpPr/>
          <p:nvPr/>
        </p:nvSpPr>
        <p:spPr>
          <a:xfrm>
            <a:off x="7935614" y="759431"/>
            <a:ext cx="1259840" cy="4087273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6" name="Rounded Rectangle 22">
            <a:extLst>
              <a:ext uri="{FF2B5EF4-FFF2-40B4-BE49-F238E27FC236}">
                <a16:creationId xmlns:a16="http://schemas.microsoft.com/office/drawing/2014/main" id="{C1A735A1-E563-D2CF-DED7-49310BF6CDE1}"/>
              </a:ext>
            </a:extLst>
          </p:cNvPr>
          <p:cNvSpPr/>
          <p:nvPr/>
        </p:nvSpPr>
        <p:spPr>
          <a:xfrm>
            <a:off x="9409224" y="548640"/>
            <a:ext cx="1005840" cy="557784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8592390-FBAD-4C6B-4A88-50F2B3860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46" y="5766561"/>
            <a:ext cx="11945168" cy="1077218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His work on the concept of zero, trigonometry, and sine tables.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Influence on the later mathematicians in India and abroad</a:t>
            </a:r>
          </a:p>
        </p:txBody>
      </p:sp>
    </p:spTree>
    <p:extLst>
      <p:ext uri="{BB962C8B-B14F-4D97-AF65-F5344CB8AC3E}">
        <p14:creationId xmlns:p14="http://schemas.microsoft.com/office/powerpoint/2010/main" val="2573206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ounded Rectangle 10">
            <a:extLst>
              <a:ext uri="{FF2B5EF4-FFF2-40B4-BE49-F238E27FC236}">
                <a16:creationId xmlns:a16="http://schemas.microsoft.com/office/drawing/2014/main" id="{C3118093-4717-80A8-017D-47F90C67F25C}"/>
              </a:ext>
            </a:extLst>
          </p:cNvPr>
          <p:cNvSpPr/>
          <p:nvPr/>
        </p:nvSpPr>
        <p:spPr>
          <a:xfrm>
            <a:off x="11064757" y="503238"/>
            <a:ext cx="922020" cy="4501099"/>
          </a:xfrm>
          <a:prstGeom prst="roundRect">
            <a:avLst>
              <a:gd name="adj" fmla="val 45556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3" name="Rounded Rectangle 11">
            <a:extLst>
              <a:ext uri="{FF2B5EF4-FFF2-40B4-BE49-F238E27FC236}">
                <a16:creationId xmlns:a16="http://schemas.microsoft.com/office/drawing/2014/main" id="{3E31B6FA-DC21-A81B-7D8D-7C31FE878D75}"/>
              </a:ext>
            </a:extLst>
          </p:cNvPr>
          <p:cNvSpPr/>
          <p:nvPr/>
        </p:nvSpPr>
        <p:spPr>
          <a:xfrm>
            <a:off x="7053698" y="1633962"/>
            <a:ext cx="1259840" cy="494030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4" name="Rounded Rectangle 12">
            <a:extLst>
              <a:ext uri="{FF2B5EF4-FFF2-40B4-BE49-F238E27FC236}">
                <a16:creationId xmlns:a16="http://schemas.microsoft.com/office/drawing/2014/main" id="{06D23CD0-1EB3-D78E-63E8-2233F11E4E89}"/>
              </a:ext>
            </a:extLst>
          </p:cNvPr>
          <p:cNvSpPr/>
          <p:nvPr/>
        </p:nvSpPr>
        <p:spPr>
          <a:xfrm>
            <a:off x="6095999" y="1076960"/>
            <a:ext cx="686535" cy="4333099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5" name="Rounded Rectangle 13">
            <a:extLst>
              <a:ext uri="{FF2B5EF4-FFF2-40B4-BE49-F238E27FC236}">
                <a16:creationId xmlns:a16="http://schemas.microsoft.com/office/drawing/2014/main" id="{AF1CC073-E3CB-1217-DF77-4179AB3EF98D}"/>
              </a:ext>
            </a:extLst>
          </p:cNvPr>
          <p:cNvSpPr/>
          <p:nvPr/>
        </p:nvSpPr>
        <p:spPr>
          <a:xfrm>
            <a:off x="8584702" y="782320"/>
            <a:ext cx="1146038" cy="3879117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6" name="Rounded Rectangle 14">
            <a:extLst>
              <a:ext uri="{FF2B5EF4-FFF2-40B4-BE49-F238E27FC236}">
                <a16:creationId xmlns:a16="http://schemas.microsoft.com/office/drawing/2014/main" id="{A0D89F1D-9EC0-5C3B-F5DC-358D521DE728}"/>
              </a:ext>
            </a:extLst>
          </p:cNvPr>
          <p:cNvSpPr/>
          <p:nvPr/>
        </p:nvSpPr>
        <p:spPr>
          <a:xfrm>
            <a:off x="9849009" y="1467492"/>
            <a:ext cx="1005840" cy="4984432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92C61-5EB0-7C69-9D6D-CA31DB31900D}"/>
              </a:ext>
            </a:extLst>
          </p:cNvPr>
          <p:cNvSpPr txBox="1"/>
          <p:nvPr/>
        </p:nvSpPr>
        <p:spPr>
          <a:xfrm>
            <a:off x="105156" y="-70205"/>
            <a:ext cx="10066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INFLUENCE ON INDIAN SCIENCES</a:t>
            </a:r>
            <a:endParaRPr lang="en-IN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6DAF5940-B8D8-23B6-56D0-0F124CB39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2" y="2072786"/>
            <a:ext cx="5104681" cy="4062651"/>
          </a:xfrm>
          <a:prstGeom prst="rect">
            <a:avLst/>
          </a:prstGeom>
          <a:solidFill>
            <a:schemeClr val="tx1">
              <a:alpha val="18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Bridged the gap between Greek and Indian Scientific thought, he wrote the compilation of Greek, Egyptian, roman and Indian astrology called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panchsidhanta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. Al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biruni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when came to India translated many of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varahamihira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books in Arabic.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His work influenced both Indian and Islamic Scholars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His works are still referred in the fields of astronomy and mathematics.</a:t>
            </a:r>
          </a:p>
        </p:txBody>
      </p:sp>
    </p:spTree>
    <p:extLst>
      <p:ext uri="{BB962C8B-B14F-4D97-AF65-F5344CB8AC3E}">
        <p14:creationId xmlns:p14="http://schemas.microsoft.com/office/powerpoint/2010/main" val="859798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ounded Rectangle 10">
            <a:extLst>
              <a:ext uri="{FF2B5EF4-FFF2-40B4-BE49-F238E27FC236}">
                <a16:creationId xmlns:a16="http://schemas.microsoft.com/office/drawing/2014/main" id="{3E474C33-4E24-F724-4265-A3EB2309BBA6}"/>
              </a:ext>
            </a:extLst>
          </p:cNvPr>
          <p:cNvSpPr/>
          <p:nvPr/>
        </p:nvSpPr>
        <p:spPr>
          <a:xfrm>
            <a:off x="11064757" y="160338"/>
            <a:ext cx="922020" cy="6455458"/>
          </a:xfrm>
          <a:prstGeom prst="roundRect">
            <a:avLst>
              <a:gd name="adj" fmla="val 45556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3" name="Rounded Rectangle 11">
            <a:extLst>
              <a:ext uri="{FF2B5EF4-FFF2-40B4-BE49-F238E27FC236}">
                <a16:creationId xmlns:a16="http://schemas.microsoft.com/office/drawing/2014/main" id="{DCBA4695-A74D-238D-9564-6F2EDA16B118}"/>
              </a:ext>
            </a:extLst>
          </p:cNvPr>
          <p:cNvSpPr/>
          <p:nvPr/>
        </p:nvSpPr>
        <p:spPr>
          <a:xfrm>
            <a:off x="7457440" y="1062461"/>
            <a:ext cx="856098" cy="5480579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4" name="Rounded Rectangle 12">
            <a:extLst>
              <a:ext uri="{FF2B5EF4-FFF2-40B4-BE49-F238E27FC236}">
                <a16:creationId xmlns:a16="http://schemas.microsoft.com/office/drawing/2014/main" id="{C449F7CF-14BA-EA24-9C8F-98235ED02F01}"/>
              </a:ext>
            </a:extLst>
          </p:cNvPr>
          <p:cNvSpPr/>
          <p:nvPr/>
        </p:nvSpPr>
        <p:spPr>
          <a:xfrm>
            <a:off x="6380767" y="1356387"/>
            <a:ext cx="856098" cy="489272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5" name="Rounded Rectangle 13">
            <a:extLst>
              <a:ext uri="{FF2B5EF4-FFF2-40B4-BE49-F238E27FC236}">
                <a16:creationId xmlns:a16="http://schemas.microsoft.com/office/drawing/2014/main" id="{447EF58E-6733-326F-0818-CDFDC7962440}"/>
              </a:ext>
            </a:extLst>
          </p:cNvPr>
          <p:cNvSpPr/>
          <p:nvPr/>
        </p:nvSpPr>
        <p:spPr>
          <a:xfrm>
            <a:off x="8470900" y="527850"/>
            <a:ext cx="1122481" cy="407463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6" name="Rounded Rectangle 14">
            <a:extLst>
              <a:ext uri="{FF2B5EF4-FFF2-40B4-BE49-F238E27FC236}">
                <a16:creationId xmlns:a16="http://schemas.microsoft.com/office/drawing/2014/main" id="{0CA34D2A-2E72-1E28-FD7E-8CB36C809537}"/>
              </a:ext>
            </a:extLst>
          </p:cNvPr>
          <p:cNvSpPr/>
          <p:nvPr/>
        </p:nvSpPr>
        <p:spPr>
          <a:xfrm>
            <a:off x="9826149" y="758831"/>
            <a:ext cx="1005840" cy="585696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3B112B-4988-6343-935D-A2E4104FDA0A}"/>
              </a:ext>
            </a:extLst>
          </p:cNvPr>
          <p:cNvSpPr txBox="1"/>
          <p:nvPr/>
        </p:nvSpPr>
        <p:spPr>
          <a:xfrm>
            <a:off x="664095" y="472711"/>
            <a:ext cx="2343991" cy="707886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LEGACY</a:t>
            </a:r>
            <a:endParaRPr lang="en-IN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C30E2CF-51C1-61DF-D83B-2130AE7B2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19" y="5140960"/>
            <a:ext cx="11187083" cy="1198344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Considered as one of the foremost scientists of ancient India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His works are still referred in fields of astrology and astronomy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Influenced various fields such as architecture, town planning, and environmental studies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205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228342" y="198363"/>
            <a:ext cx="7565981" cy="11141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5400" b="1" spc="-35" dirty="0">
              <a:solidFill>
                <a:srgbClr val="60311B"/>
              </a:solidFill>
              <a:latin typeface="Footlight MT Light" panose="0204060206030A020304" pitchFamily="18" charset="0"/>
              <a:ea typeface="Microsoft JhengHei UI" panose="020B0604030504040204" pitchFamily="34" charset="-120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r>
              <a:rPr lang="en-US" sz="5400" b="1" spc="-35" dirty="0">
                <a:solidFill>
                  <a:srgbClr val="60311B"/>
                </a:solidFill>
                <a:latin typeface="Footlight MT Light" panose="0204060206030A020304" pitchFamily="18" charset="0"/>
                <a:ea typeface="Microsoft JhengHei UI" panose="020B0604030504040204" pitchFamily="34" charset="-120"/>
                <a:cs typeface="Arial" panose="020B0604020202020204" pitchFamily="34" charset="0"/>
                <a:sym typeface="Public Sans Medium Italics"/>
              </a:rPr>
              <a:t>THANK YOU</a:t>
            </a: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r>
              <a:rPr lang="en-US" sz="1600" b="1" spc="-35" dirty="0">
                <a:solidFill>
                  <a:srgbClr val="60311B"/>
                </a:solidFill>
                <a:latin typeface="Footlight MT Light" panose="0204060206030A020304" pitchFamily="18" charset="0"/>
                <a:ea typeface="Public Sans Medium Italics"/>
                <a:cs typeface="Public Sans Medium Italics"/>
                <a:sym typeface="Public Sans Medium Italics"/>
              </a:rPr>
              <a:t>Group Leader –</a:t>
            </a:r>
            <a:r>
              <a:rPr lang="en-US" sz="1600" spc="-35" dirty="0">
                <a:solidFill>
                  <a:srgbClr val="60311B"/>
                </a:solidFill>
                <a:latin typeface="Footlight MT Light" panose="0204060206030A020304" pitchFamily="18" charset="0"/>
                <a:ea typeface="Public Sans Medium Italics"/>
                <a:cs typeface="Public Sans Medium Italics"/>
                <a:sym typeface="Public Sans Medium Italics"/>
              </a:rPr>
              <a:t> Vraj Ved</a:t>
            </a:r>
          </a:p>
          <a:p>
            <a:pPr algn="ctr">
              <a:lnSpc>
                <a:spcPts val="2028"/>
              </a:lnSpc>
            </a:pPr>
            <a:r>
              <a:rPr lang="en-US" sz="1600" b="1" spc="-35" dirty="0">
                <a:solidFill>
                  <a:srgbClr val="60311B"/>
                </a:solidFill>
                <a:latin typeface="Footlight MT Light" panose="0204060206030A020304" pitchFamily="18" charset="0"/>
                <a:ea typeface="Public Sans Medium Italics"/>
                <a:cs typeface="Public Sans Medium Italics"/>
                <a:sym typeface="Public Sans Medium Italics"/>
              </a:rPr>
              <a:t>Members –</a:t>
            </a:r>
            <a:r>
              <a:rPr lang="en-US" sz="1600" spc="-35" dirty="0">
                <a:solidFill>
                  <a:srgbClr val="60311B"/>
                </a:solidFill>
                <a:latin typeface="Footlight MT Light" panose="0204060206030A020304" pitchFamily="18" charset="0"/>
                <a:ea typeface="Public Sans Medium Italics"/>
                <a:cs typeface="Public Sans Medium Italics"/>
                <a:sym typeface="Public Sans Medium Italics"/>
              </a:rPr>
              <a:t> Abhishek Upadhyay, Anjali Sinha, Darshan Ved, Naina Singh</a:t>
            </a:r>
          </a:p>
          <a:p>
            <a:pPr algn="ctr">
              <a:lnSpc>
                <a:spcPts val="2028"/>
              </a:lnSpc>
            </a:pPr>
            <a:endParaRPr lang="en-US" sz="1600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r>
              <a:rPr lang="en-US" sz="1600" b="1" spc="-35" dirty="0">
                <a:solidFill>
                  <a:srgbClr val="60311B"/>
                </a:solidFill>
                <a:latin typeface="Footlight MT Light" panose="0204060206030A020304" pitchFamily="18" charset="0"/>
                <a:ea typeface="Public Sans Medium Italics"/>
                <a:cs typeface="Public Sans Medium Italics"/>
                <a:sym typeface="Public Sans Medium Italics"/>
              </a:rPr>
              <a:t>Presentation – </a:t>
            </a:r>
            <a:r>
              <a:rPr lang="en-US" sz="1600" spc="-35" dirty="0">
                <a:solidFill>
                  <a:srgbClr val="60311B"/>
                </a:solidFill>
                <a:latin typeface="Footlight MT Light" panose="0204060206030A020304" pitchFamily="18" charset="0"/>
                <a:ea typeface="Public Sans Medium Italics"/>
                <a:cs typeface="Public Sans Medium Italics"/>
                <a:sym typeface="Public Sans Medium Italics"/>
              </a:rPr>
              <a:t>Darshan Ved, Naina Singh, Vraj Ved</a:t>
            </a:r>
          </a:p>
          <a:p>
            <a:pPr algn="ctr">
              <a:lnSpc>
                <a:spcPts val="2028"/>
              </a:lnSpc>
            </a:pPr>
            <a:r>
              <a:rPr lang="en-US" sz="1600" b="1" spc="-35" dirty="0">
                <a:solidFill>
                  <a:srgbClr val="60311B"/>
                </a:solidFill>
                <a:latin typeface="Footlight MT Light" panose="0204060206030A020304" pitchFamily="18" charset="0"/>
                <a:ea typeface="Public Sans Medium Italics"/>
                <a:cs typeface="Public Sans Medium Italics"/>
                <a:sym typeface="Public Sans Medium Italics"/>
              </a:rPr>
              <a:t>Information and Research – </a:t>
            </a:r>
            <a:r>
              <a:rPr lang="en-US" sz="1600" spc="-35" dirty="0">
                <a:solidFill>
                  <a:srgbClr val="60311B"/>
                </a:solidFill>
                <a:latin typeface="Footlight MT Light" panose="0204060206030A020304" pitchFamily="18" charset="0"/>
                <a:ea typeface="Public Sans Medium Italics"/>
                <a:cs typeface="Public Sans Medium Italics"/>
                <a:sym typeface="Public Sans Medium Italics"/>
              </a:rPr>
              <a:t>Abhishek Upadhyay, Anjali Sinha</a:t>
            </a:r>
          </a:p>
          <a:p>
            <a:pPr algn="ctr">
              <a:lnSpc>
                <a:spcPts val="2028"/>
              </a:lnSpc>
            </a:pPr>
            <a:r>
              <a:rPr lang="en-US" sz="1600" b="1" spc="-35" dirty="0">
                <a:solidFill>
                  <a:srgbClr val="60311B"/>
                </a:solidFill>
                <a:latin typeface="Footlight MT Light" panose="0204060206030A020304" pitchFamily="18" charset="0"/>
                <a:ea typeface="Public Sans Medium Italics"/>
                <a:cs typeface="Public Sans Medium Italics"/>
                <a:sym typeface="Public Sans Medium Italics"/>
              </a:rPr>
              <a:t>Pictures –</a:t>
            </a:r>
            <a:r>
              <a:rPr lang="en-US" sz="1600" spc="-35" dirty="0">
                <a:solidFill>
                  <a:srgbClr val="60311B"/>
                </a:solidFill>
                <a:latin typeface="Footlight MT Light" panose="0204060206030A020304" pitchFamily="18" charset="0"/>
                <a:ea typeface="Public Sans Medium Italics"/>
                <a:cs typeface="Public Sans Medium Italics"/>
                <a:sym typeface="Public Sans Medium Italics"/>
              </a:rPr>
              <a:t> Abhishek Upadhyay, Anjali Sinha, Vraj Ved</a:t>
            </a:r>
          </a:p>
          <a:p>
            <a:pPr algn="ctr">
              <a:lnSpc>
                <a:spcPts val="2028"/>
              </a:lnSpc>
            </a:pPr>
            <a:r>
              <a:rPr lang="en-US" sz="1600" b="1" spc="-35" dirty="0">
                <a:solidFill>
                  <a:srgbClr val="60311B"/>
                </a:solidFill>
                <a:latin typeface="Footlight MT Light" panose="0204060206030A020304" pitchFamily="18" charset="0"/>
                <a:ea typeface="Public Sans Medium Italics"/>
                <a:cs typeface="Public Sans Medium Italics"/>
                <a:sym typeface="Public Sans Medium Italics"/>
              </a:rPr>
              <a:t>Animations –</a:t>
            </a:r>
            <a:r>
              <a:rPr lang="en-US" sz="1600" spc="-35" dirty="0">
                <a:solidFill>
                  <a:srgbClr val="60311B"/>
                </a:solidFill>
                <a:latin typeface="Footlight MT Light" panose="0204060206030A020304" pitchFamily="18" charset="0"/>
                <a:ea typeface="Public Sans Medium Italics"/>
                <a:cs typeface="Public Sans Medium Italics"/>
                <a:sym typeface="Public Sans Medium Italics"/>
              </a:rPr>
              <a:t> Darshan Ved, Vraj Ved</a:t>
            </a:r>
          </a:p>
          <a:p>
            <a:pPr algn="ctr">
              <a:lnSpc>
                <a:spcPts val="2028"/>
              </a:lnSpc>
            </a:pPr>
            <a:r>
              <a:rPr lang="en-US" sz="1600" b="1" spc="-35" dirty="0">
                <a:solidFill>
                  <a:srgbClr val="60311B"/>
                </a:solidFill>
                <a:latin typeface="Footlight MT Light" panose="0204060206030A020304" pitchFamily="18" charset="0"/>
                <a:ea typeface="Public Sans Medium Italics"/>
                <a:cs typeface="Public Sans Medium Italics"/>
                <a:sym typeface="Public Sans Medium Italics"/>
              </a:rPr>
              <a:t>Design –</a:t>
            </a:r>
            <a:r>
              <a:rPr lang="en-US" sz="1600" spc="-35" dirty="0">
                <a:solidFill>
                  <a:srgbClr val="60311B"/>
                </a:solidFill>
                <a:latin typeface="Footlight MT Light" panose="0204060206030A020304" pitchFamily="18" charset="0"/>
                <a:ea typeface="Public Sans Medium Italics"/>
                <a:cs typeface="Public Sans Medium Italics"/>
                <a:sym typeface="Public Sans Medium Italics"/>
              </a:rPr>
              <a:t> Anjali Sinha, Darshan Ved, Naina Singh</a:t>
            </a:r>
          </a:p>
          <a:p>
            <a:pPr algn="ctr">
              <a:lnSpc>
                <a:spcPts val="2028"/>
              </a:lnSpc>
            </a:pPr>
            <a:r>
              <a:rPr lang="en-US" sz="1600" b="1" spc="-35" dirty="0">
                <a:solidFill>
                  <a:srgbClr val="60311B"/>
                </a:solidFill>
                <a:latin typeface="Footlight MT Light" panose="0204060206030A020304" pitchFamily="18" charset="0"/>
                <a:ea typeface="Public Sans Medium Italics"/>
                <a:cs typeface="Public Sans Medium Italics"/>
                <a:sym typeface="Public Sans Medium Italics"/>
              </a:rPr>
              <a:t>Write Up </a:t>
            </a:r>
            <a:r>
              <a:rPr lang="en-US" sz="1600" spc="-35" dirty="0">
                <a:solidFill>
                  <a:srgbClr val="60311B"/>
                </a:solidFill>
                <a:latin typeface="Footlight MT Light" panose="0204060206030A020304" pitchFamily="18" charset="0"/>
                <a:ea typeface="Public Sans Medium Italics"/>
                <a:cs typeface="Public Sans Medium Italics"/>
                <a:sym typeface="Public Sans Medium Italics"/>
              </a:rPr>
              <a:t>– Naina Singh</a:t>
            </a:r>
          </a:p>
          <a:p>
            <a:pPr algn="ctr">
              <a:lnSpc>
                <a:spcPts val="2028"/>
              </a:lnSpc>
            </a:pPr>
            <a:endParaRPr lang="en-US" sz="1600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1600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1600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r>
              <a:rPr lang="en-US" sz="1600" spc="-35" dirty="0">
                <a:solidFill>
                  <a:srgbClr val="60311B"/>
                </a:solidFill>
                <a:latin typeface="Footlight MT Light" panose="0204060206030A020304" pitchFamily="18" charset="0"/>
                <a:ea typeface="Public Sans Medium Italics"/>
                <a:cs typeface="Public Sans Medium Italics"/>
                <a:sym typeface="Public Sans Medium Italics"/>
              </a:rPr>
              <a:t>Thank You audience for listening to us</a:t>
            </a:r>
          </a:p>
          <a:p>
            <a:pPr algn="ctr">
              <a:lnSpc>
                <a:spcPts val="2028"/>
              </a:lnSpc>
            </a:pPr>
            <a:r>
              <a:rPr lang="en-US" sz="1600" spc="-35" dirty="0">
                <a:solidFill>
                  <a:srgbClr val="60311B"/>
                </a:solidFill>
                <a:latin typeface="Footlight MT Light" panose="0204060206030A020304" pitchFamily="18" charset="0"/>
                <a:ea typeface="Public Sans Medium Italics"/>
                <a:cs typeface="Public Sans Medium Italics"/>
                <a:sym typeface="Public Sans Medium Italics"/>
              </a:rPr>
              <a:t>Thanks to all my group members who gave their best in the making of this project  </a:t>
            </a: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5400" b="1" i="1" spc="-35" dirty="0">
              <a:solidFill>
                <a:srgbClr val="60311B"/>
              </a:solidFill>
              <a:latin typeface="Footlight MT Light" panose="0204060206030A020304" pitchFamily="18" charset="0"/>
              <a:ea typeface="Public Sans Medium Italics"/>
              <a:cs typeface="Public Sans Medium Italics"/>
              <a:sym typeface="Public Sans Medium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0" fill="hold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0" fill="hold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0" fill="hold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0" fill="hold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0" fill="hold"/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0" fill="hold"/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0" fill="hold"/>
                                        <p:tgtEl>
                                          <p:spTgt spid="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0" fill="hold"/>
                                        <p:tgtEl>
                                          <p:spTgt spid="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0" fill="hold"/>
                                        <p:tgtEl>
                                          <p:spTgt spid="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0" fill="hold"/>
                                        <p:tgtEl>
                                          <p:spTgt spid="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0" fill="hold"/>
                                        <p:tgtEl>
                                          <p:spTgt spid="1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0" fill="hold"/>
                                        <p:tgtEl>
                                          <p:spTgt spid="1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0" fill="hold"/>
                                        <p:tgtEl>
                                          <p:spTgt spid="1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0" fill="hold"/>
                                        <p:tgtEl>
                                          <p:spTgt spid="1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ounded Rectangle 10">
            <a:extLst>
              <a:ext uri="{FF2B5EF4-FFF2-40B4-BE49-F238E27FC236}">
                <a16:creationId xmlns:a16="http://schemas.microsoft.com/office/drawing/2014/main" id="{CBC88DED-402F-41FA-4A40-602BC8CD6CE3}"/>
              </a:ext>
            </a:extLst>
          </p:cNvPr>
          <p:cNvSpPr/>
          <p:nvPr/>
        </p:nvSpPr>
        <p:spPr>
          <a:xfrm>
            <a:off x="10576781" y="137333"/>
            <a:ext cx="922020" cy="6108382"/>
          </a:xfrm>
          <a:prstGeom prst="roundRect">
            <a:avLst>
              <a:gd name="adj" fmla="val 45556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5" name="Rounded Rectangle 11">
            <a:extLst>
              <a:ext uri="{FF2B5EF4-FFF2-40B4-BE49-F238E27FC236}">
                <a16:creationId xmlns:a16="http://schemas.microsoft.com/office/drawing/2014/main" id="{D31E69D6-E137-F81D-D377-11AA8E75405B}"/>
              </a:ext>
            </a:extLst>
          </p:cNvPr>
          <p:cNvSpPr/>
          <p:nvPr/>
        </p:nvSpPr>
        <p:spPr>
          <a:xfrm>
            <a:off x="6475168" y="340349"/>
            <a:ext cx="1259840" cy="494030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6" name="Rounded Rectangle 12">
            <a:extLst>
              <a:ext uri="{FF2B5EF4-FFF2-40B4-BE49-F238E27FC236}">
                <a16:creationId xmlns:a16="http://schemas.microsoft.com/office/drawing/2014/main" id="{589A9736-0A98-0606-114E-F7213A4C527D}"/>
              </a:ext>
            </a:extLst>
          </p:cNvPr>
          <p:cNvSpPr/>
          <p:nvPr/>
        </p:nvSpPr>
        <p:spPr>
          <a:xfrm>
            <a:off x="5532418" y="418456"/>
            <a:ext cx="728980" cy="4862193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7" name="Rounded Rectangle 13">
            <a:extLst>
              <a:ext uri="{FF2B5EF4-FFF2-40B4-BE49-F238E27FC236}">
                <a16:creationId xmlns:a16="http://schemas.microsoft.com/office/drawing/2014/main" id="{D21EF37D-C556-28D5-789E-1993467AFACE}"/>
              </a:ext>
            </a:extLst>
          </p:cNvPr>
          <p:cNvSpPr/>
          <p:nvPr/>
        </p:nvSpPr>
        <p:spPr>
          <a:xfrm>
            <a:off x="7921823" y="195168"/>
            <a:ext cx="1259840" cy="5992712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8" name="Rounded Rectangle 14">
            <a:extLst>
              <a:ext uri="{FF2B5EF4-FFF2-40B4-BE49-F238E27FC236}">
                <a16:creationId xmlns:a16="http://schemas.microsoft.com/office/drawing/2014/main" id="{4D22C0F9-092B-3A0E-9F75-75906C4BEBAE}"/>
              </a:ext>
            </a:extLst>
          </p:cNvPr>
          <p:cNvSpPr/>
          <p:nvPr/>
        </p:nvSpPr>
        <p:spPr>
          <a:xfrm>
            <a:off x="9409224" y="548640"/>
            <a:ext cx="1005840" cy="4984432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09BD1E-A2CD-5877-7EE7-6ADBEE717B32}"/>
              </a:ext>
            </a:extLst>
          </p:cNvPr>
          <p:cNvSpPr txBox="1"/>
          <p:nvPr/>
        </p:nvSpPr>
        <p:spPr>
          <a:xfrm>
            <a:off x="1" y="-13594"/>
            <a:ext cx="380508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Footlight MT Light" panose="0204060206030A020304" pitchFamily="18" charset="0"/>
              </a:rPr>
              <a:t>INTRODUCTION</a:t>
            </a:r>
            <a:endParaRPr lang="en-IN" sz="4000" b="1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7AEB9A0C-5994-2F56-7CC9-7D5CFB819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31" y="1069614"/>
            <a:ext cx="4691720" cy="3970318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Footlight MT Light" panose="0204060206030A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latin typeface="Footlight MT Light" panose="0204060206030A020304" pitchFamily="18" charset="0"/>
              </a:rPr>
              <a:t>Varāhamihira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Footlight MT Light" panose="0204060206030A020304" pitchFamily="18" charset="0"/>
              </a:rPr>
              <a:t> (505 CE – 587 CE)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Footlight MT Light" panose="0204060206030A020304" pitchFamily="18" charset="0"/>
              </a:rPr>
              <a:t>Born in Avanti (Ujjain), MP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Footlight MT Light" panose="0204060206030A020304" pitchFamily="18" charset="0"/>
              </a:rPr>
              <a:t>One of the "Nine Gems" in the court of King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latin typeface="Footlight MT Light" panose="0204060206030A020304" pitchFamily="18" charset="0"/>
              </a:rPr>
              <a:t>Vikramaditya</a:t>
            </a:r>
            <a:endParaRPr kumimoji="0" lang="en-US" altLang="en-US" sz="2800" b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Footlight MT Light" panose="0204060206030A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Footlight MT Light" panose="0204060206030A020304" pitchFamily="18" charset="0"/>
              </a:rPr>
              <a:t>Major contributions to astronomy, astrology, and meteorology </a:t>
            </a:r>
          </a:p>
        </p:txBody>
      </p:sp>
    </p:spTree>
    <p:extLst>
      <p:ext uri="{BB962C8B-B14F-4D97-AF65-F5344CB8AC3E}">
        <p14:creationId xmlns:p14="http://schemas.microsoft.com/office/powerpoint/2010/main" val="2632797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ounded Rectangle 21">
            <a:extLst>
              <a:ext uri="{FF2B5EF4-FFF2-40B4-BE49-F238E27FC236}">
                <a16:creationId xmlns:a16="http://schemas.microsoft.com/office/drawing/2014/main" id="{881A8219-B6E9-E82E-EF34-9EB2C902F708}"/>
              </a:ext>
            </a:extLst>
          </p:cNvPr>
          <p:cNvSpPr/>
          <p:nvPr/>
        </p:nvSpPr>
        <p:spPr>
          <a:xfrm>
            <a:off x="10592233" y="282198"/>
            <a:ext cx="922020" cy="6108382"/>
          </a:xfrm>
          <a:prstGeom prst="roundRect">
            <a:avLst>
              <a:gd name="adj" fmla="val 45556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3" name="Rounded Rectangle 22">
            <a:extLst>
              <a:ext uri="{FF2B5EF4-FFF2-40B4-BE49-F238E27FC236}">
                <a16:creationId xmlns:a16="http://schemas.microsoft.com/office/drawing/2014/main" id="{CFF07936-DF3D-ACAF-F15B-0B28E826234D}"/>
              </a:ext>
            </a:extLst>
          </p:cNvPr>
          <p:cNvSpPr/>
          <p:nvPr/>
        </p:nvSpPr>
        <p:spPr>
          <a:xfrm>
            <a:off x="6469267" y="1001572"/>
            <a:ext cx="1259840" cy="4362908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4" name="Rounded Rectangle 23">
            <a:extLst>
              <a:ext uri="{FF2B5EF4-FFF2-40B4-BE49-F238E27FC236}">
                <a16:creationId xmlns:a16="http://schemas.microsoft.com/office/drawing/2014/main" id="{C284F29C-9F6A-B4B1-7CFE-29F67B2FC7AC}"/>
              </a:ext>
            </a:extLst>
          </p:cNvPr>
          <p:cNvSpPr/>
          <p:nvPr/>
        </p:nvSpPr>
        <p:spPr>
          <a:xfrm>
            <a:off x="5532119" y="1040626"/>
            <a:ext cx="728980" cy="4862193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5" name="Rounded Rectangle 24">
            <a:extLst>
              <a:ext uri="{FF2B5EF4-FFF2-40B4-BE49-F238E27FC236}">
                <a16:creationId xmlns:a16="http://schemas.microsoft.com/office/drawing/2014/main" id="{6527C54E-0882-4F42-E13E-17F83B64BFA4}"/>
              </a:ext>
            </a:extLst>
          </p:cNvPr>
          <p:cNvSpPr/>
          <p:nvPr/>
        </p:nvSpPr>
        <p:spPr>
          <a:xfrm>
            <a:off x="7937275" y="340032"/>
            <a:ext cx="1259840" cy="615107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6" name="Rounded Rectangle 25">
            <a:extLst>
              <a:ext uri="{FF2B5EF4-FFF2-40B4-BE49-F238E27FC236}">
                <a16:creationId xmlns:a16="http://schemas.microsoft.com/office/drawing/2014/main" id="{FB2722DF-1F34-CB0D-C0FB-A6EF47DA014A}"/>
              </a:ext>
            </a:extLst>
          </p:cNvPr>
          <p:cNvSpPr/>
          <p:nvPr/>
        </p:nvSpPr>
        <p:spPr>
          <a:xfrm>
            <a:off x="9424676" y="693505"/>
            <a:ext cx="1005840" cy="445918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87394F-2E82-66C3-83ED-B0E0BEDDEC5E}"/>
              </a:ext>
            </a:extLst>
          </p:cNvPr>
          <p:cNvSpPr txBox="1"/>
          <p:nvPr/>
        </p:nvSpPr>
        <p:spPr>
          <a:xfrm>
            <a:off x="1" y="-13594"/>
            <a:ext cx="2994884" cy="677108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EARLY LIFE</a:t>
            </a:r>
            <a:endParaRPr lang="en-IN" sz="38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7B7167F-A5C8-A0D9-CBB0-EF07E34B8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86273"/>
            <a:ext cx="8485015" cy="1200329"/>
          </a:xfrm>
          <a:prstGeom prst="rect">
            <a:avLst/>
          </a:prstGeom>
          <a:solidFill>
            <a:schemeClr val="tx1">
              <a:lumMod val="95000"/>
              <a:lumOff val="5000"/>
              <a:alpha val="28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Born to a Brahmin family; father was also an astronomer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nfluenced by Greek, Roman, and Indian astronomy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Studied the works of ancient astronomers like Aryabhata </a:t>
            </a:r>
          </a:p>
        </p:txBody>
      </p:sp>
    </p:spTree>
    <p:extLst>
      <p:ext uri="{BB962C8B-B14F-4D97-AF65-F5344CB8AC3E}">
        <p14:creationId xmlns:p14="http://schemas.microsoft.com/office/powerpoint/2010/main" val="3910025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l="-2000" t="-39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B7B3A0-72A0-B979-45F6-F7D89E47C3DB}"/>
              </a:ext>
            </a:extLst>
          </p:cNvPr>
          <p:cNvSpPr txBox="1"/>
          <p:nvPr/>
        </p:nvSpPr>
        <p:spPr>
          <a:xfrm>
            <a:off x="0" y="-13594"/>
            <a:ext cx="4441371" cy="677108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FIELDS OF STUDY</a:t>
            </a:r>
            <a:endParaRPr lang="en-IN" sz="38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3BB2B3D7-BC46-F079-A7CA-F48BBE166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87" y="5847575"/>
            <a:ext cx="12167113" cy="1015663"/>
          </a:xfrm>
          <a:prstGeom prst="rect">
            <a:avLst/>
          </a:prstGeom>
          <a:solidFill>
            <a:schemeClr val="bg1">
              <a:alpha val="22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30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Study in astronomy, </a:t>
            </a:r>
            <a:r>
              <a:rPr lang="en-US" altLang="en-US" sz="3000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astrology,mathematics</a:t>
            </a:r>
            <a:r>
              <a:rPr lang="en-US" altLang="en-US" sz="30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and meteorology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30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His role in advancement of </a:t>
            </a:r>
            <a:r>
              <a:rPr lang="en-US" altLang="en-US" sz="3000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scienceduring</a:t>
            </a:r>
            <a:r>
              <a:rPr lang="en-US" altLang="en-US" sz="30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golden period of learning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 useBgFill="1">
        <p:nvSpPr>
          <p:cNvPr id="22" name="Rounded Rectangle 17">
            <a:extLst>
              <a:ext uri="{FF2B5EF4-FFF2-40B4-BE49-F238E27FC236}">
                <a16:creationId xmlns:a16="http://schemas.microsoft.com/office/drawing/2014/main" id="{7B0FCA18-1482-AC66-1430-2AB6BF901366}"/>
              </a:ext>
            </a:extLst>
          </p:cNvPr>
          <p:cNvSpPr/>
          <p:nvPr/>
        </p:nvSpPr>
        <p:spPr>
          <a:xfrm>
            <a:off x="10511796" y="305400"/>
            <a:ext cx="922020" cy="5209537"/>
          </a:xfrm>
          <a:prstGeom prst="roundRect">
            <a:avLst>
              <a:gd name="adj" fmla="val 45556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23" name="Rounded Rectangle 18">
            <a:extLst>
              <a:ext uri="{FF2B5EF4-FFF2-40B4-BE49-F238E27FC236}">
                <a16:creationId xmlns:a16="http://schemas.microsoft.com/office/drawing/2014/main" id="{78CE00A1-43CC-6F9E-5DE8-D58B0D150E87}"/>
              </a:ext>
            </a:extLst>
          </p:cNvPr>
          <p:cNvSpPr/>
          <p:nvPr/>
        </p:nvSpPr>
        <p:spPr>
          <a:xfrm>
            <a:off x="6484496" y="1028799"/>
            <a:ext cx="1259840" cy="4862194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24" name="Rounded Rectangle 19">
            <a:extLst>
              <a:ext uri="{FF2B5EF4-FFF2-40B4-BE49-F238E27FC236}">
                <a16:creationId xmlns:a16="http://schemas.microsoft.com/office/drawing/2014/main" id="{DDBE8903-6AEA-DD47-450C-9E31AFC5146E}"/>
              </a:ext>
            </a:extLst>
          </p:cNvPr>
          <p:cNvSpPr/>
          <p:nvPr/>
        </p:nvSpPr>
        <p:spPr>
          <a:xfrm>
            <a:off x="5544363" y="1280746"/>
            <a:ext cx="728980" cy="4610247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25" name="Rounded Rectangle 20">
            <a:extLst>
              <a:ext uri="{FF2B5EF4-FFF2-40B4-BE49-F238E27FC236}">
                <a16:creationId xmlns:a16="http://schemas.microsoft.com/office/drawing/2014/main" id="{5ED968F1-B3C6-9C29-9817-8C30D044D333}"/>
              </a:ext>
            </a:extLst>
          </p:cNvPr>
          <p:cNvSpPr/>
          <p:nvPr/>
        </p:nvSpPr>
        <p:spPr>
          <a:xfrm>
            <a:off x="7917079" y="502593"/>
            <a:ext cx="1259840" cy="4480887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26" name="Rounded Rectangle 21">
            <a:extLst>
              <a:ext uri="{FF2B5EF4-FFF2-40B4-BE49-F238E27FC236}">
                <a16:creationId xmlns:a16="http://schemas.microsoft.com/office/drawing/2014/main" id="{210B0E8E-3DC4-AF10-61FD-B5284490D4F5}"/>
              </a:ext>
            </a:extLst>
          </p:cNvPr>
          <p:cNvSpPr/>
          <p:nvPr/>
        </p:nvSpPr>
        <p:spPr>
          <a:xfrm>
            <a:off x="9372421" y="618403"/>
            <a:ext cx="1005840" cy="5209538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5848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ounded Rectangle 18">
            <a:extLst>
              <a:ext uri="{FF2B5EF4-FFF2-40B4-BE49-F238E27FC236}">
                <a16:creationId xmlns:a16="http://schemas.microsoft.com/office/drawing/2014/main" id="{7EDB3934-3E70-B204-F35A-22530CCCCAAD}"/>
              </a:ext>
            </a:extLst>
          </p:cNvPr>
          <p:cNvSpPr/>
          <p:nvPr/>
        </p:nvSpPr>
        <p:spPr>
          <a:xfrm>
            <a:off x="10561929" y="519813"/>
            <a:ext cx="922020" cy="6108382"/>
          </a:xfrm>
          <a:prstGeom prst="roundRect">
            <a:avLst>
              <a:gd name="adj" fmla="val 45556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3" name="Rounded Rectangle 19">
            <a:extLst>
              <a:ext uri="{FF2B5EF4-FFF2-40B4-BE49-F238E27FC236}">
                <a16:creationId xmlns:a16="http://schemas.microsoft.com/office/drawing/2014/main" id="{90CF7768-E90A-6549-A8B5-F31620D17E24}"/>
              </a:ext>
            </a:extLst>
          </p:cNvPr>
          <p:cNvSpPr/>
          <p:nvPr/>
        </p:nvSpPr>
        <p:spPr>
          <a:xfrm>
            <a:off x="6475168" y="340348"/>
            <a:ext cx="1259840" cy="6106171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4" name="Rounded Rectangle 20">
            <a:extLst>
              <a:ext uri="{FF2B5EF4-FFF2-40B4-BE49-F238E27FC236}">
                <a16:creationId xmlns:a16="http://schemas.microsoft.com/office/drawing/2014/main" id="{1A851BC3-47E2-D4DB-6D1E-82ECEE90444E}"/>
              </a:ext>
            </a:extLst>
          </p:cNvPr>
          <p:cNvSpPr/>
          <p:nvPr/>
        </p:nvSpPr>
        <p:spPr>
          <a:xfrm>
            <a:off x="5532418" y="418457"/>
            <a:ext cx="728980" cy="3692122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5" name="Rounded Rectangle 21">
            <a:extLst>
              <a:ext uri="{FF2B5EF4-FFF2-40B4-BE49-F238E27FC236}">
                <a16:creationId xmlns:a16="http://schemas.microsoft.com/office/drawing/2014/main" id="{ED99F46D-0908-F6D0-810A-17F4CD8151E2}"/>
              </a:ext>
            </a:extLst>
          </p:cNvPr>
          <p:cNvSpPr/>
          <p:nvPr/>
        </p:nvSpPr>
        <p:spPr>
          <a:xfrm>
            <a:off x="7921823" y="195168"/>
            <a:ext cx="1259840" cy="6251352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F818ACD-EA9B-4CBE-424B-67DB2737C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06" y="976735"/>
            <a:ext cx="4455797" cy="5632311"/>
          </a:xfrm>
          <a:prstGeom prst="rect">
            <a:avLst/>
          </a:prstGeom>
          <a:solidFill>
            <a:schemeClr val="accent6">
              <a:lumMod val="60000"/>
              <a:lumOff val="40000"/>
              <a:alpha val="19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IN" sz="240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Varahamihira</a:t>
            </a:r>
            <a:r>
              <a:rPr lang="en-IN" sz="240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was an Indian philosopher, astronomer, and mathematician, author of the Pancha-</a:t>
            </a:r>
            <a:r>
              <a:rPr lang="en-IN" sz="240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siddhantika</a:t>
            </a:r>
            <a:r>
              <a:rPr lang="en-IN" sz="240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compendium of Greek, Egyptian, Roman, and Indian astronomy.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IN" sz="240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Varahamihira's</a:t>
            </a:r>
            <a:r>
              <a:rPr lang="en-IN" sz="240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literary works significantly impacted the development of Indian literature, astronomy, and astrology, and they are still studied and appreciated by scholars and practitioners today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 useBgFill="1">
        <p:nvSpPr>
          <p:cNvPr id="6" name="Rounded Rectangle 22">
            <a:extLst>
              <a:ext uri="{FF2B5EF4-FFF2-40B4-BE49-F238E27FC236}">
                <a16:creationId xmlns:a16="http://schemas.microsoft.com/office/drawing/2014/main" id="{8F3E95EA-21F5-1EE3-9F21-EB4075810FA1}"/>
              </a:ext>
            </a:extLst>
          </p:cNvPr>
          <p:cNvSpPr/>
          <p:nvPr/>
        </p:nvSpPr>
        <p:spPr>
          <a:xfrm>
            <a:off x="9374622" y="699308"/>
            <a:ext cx="1005840" cy="4317123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D72597-0CF7-74C2-B33F-0C8AD4295D94}"/>
              </a:ext>
            </a:extLst>
          </p:cNvPr>
          <p:cNvSpPr txBox="1"/>
          <p:nvPr/>
        </p:nvSpPr>
        <p:spPr>
          <a:xfrm>
            <a:off x="0" y="165870"/>
            <a:ext cx="4578657" cy="707886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MAJOR WORKS</a:t>
            </a:r>
            <a:endParaRPr lang="en-IN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8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6E1571-2F03-8598-1F15-0E6905D0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ounded Rectangle 18">
            <a:extLst>
              <a:ext uri="{FF2B5EF4-FFF2-40B4-BE49-F238E27FC236}">
                <a16:creationId xmlns:a16="http://schemas.microsoft.com/office/drawing/2014/main" id="{FC57AADC-A8A3-4ED1-0F81-1C98F871E4B1}"/>
              </a:ext>
            </a:extLst>
          </p:cNvPr>
          <p:cNvSpPr/>
          <p:nvPr/>
        </p:nvSpPr>
        <p:spPr>
          <a:xfrm>
            <a:off x="10561929" y="519813"/>
            <a:ext cx="776631" cy="4732906"/>
          </a:xfrm>
          <a:prstGeom prst="roundRect">
            <a:avLst>
              <a:gd name="adj" fmla="val 45556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3" name="Rounded Rectangle 19">
            <a:extLst>
              <a:ext uri="{FF2B5EF4-FFF2-40B4-BE49-F238E27FC236}">
                <a16:creationId xmlns:a16="http://schemas.microsoft.com/office/drawing/2014/main" id="{DCC13DD4-86FC-847B-2371-4243EAE6AB43}"/>
              </a:ext>
            </a:extLst>
          </p:cNvPr>
          <p:cNvSpPr/>
          <p:nvPr/>
        </p:nvSpPr>
        <p:spPr>
          <a:xfrm>
            <a:off x="6475168" y="340348"/>
            <a:ext cx="1259840" cy="5725172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4" name="Rounded Rectangle 20">
            <a:extLst>
              <a:ext uri="{FF2B5EF4-FFF2-40B4-BE49-F238E27FC236}">
                <a16:creationId xmlns:a16="http://schemas.microsoft.com/office/drawing/2014/main" id="{BFCFA536-400A-5C6B-BF35-23CD457024AC}"/>
              </a:ext>
            </a:extLst>
          </p:cNvPr>
          <p:cNvSpPr/>
          <p:nvPr/>
        </p:nvSpPr>
        <p:spPr>
          <a:xfrm>
            <a:off x="5532418" y="418456"/>
            <a:ext cx="848062" cy="4834263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5" name="Rounded Rectangle 21">
            <a:extLst>
              <a:ext uri="{FF2B5EF4-FFF2-40B4-BE49-F238E27FC236}">
                <a16:creationId xmlns:a16="http://schemas.microsoft.com/office/drawing/2014/main" id="{6F359CC1-0E01-95C1-0B4F-DAF9D374E600}"/>
              </a:ext>
            </a:extLst>
          </p:cNvPr>
          <p:cNvSpPr/>
          <p:nvPr/>
        </p:nvSpPr>
        <p:spPr>
          <a:xfrm>
            <a:off x="7921823" y="195168"/>
            <a:ext cx="1191043" cy="4590192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B3D0590-D0F5-9D93-F24B-B59061CDB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50" y="938706"/>
            <a:ext cx="4740921" cy="5201424"/>
          </a:xfrm>
          <a:prstGeom prst="rect">
            <a:avLst/>
          </a:prstGeom>
          <a:solidFill>
            <a:schemeClr val="accent6">
              <a:lumMod val="60000"/>
              <a:lumOff val="40000"/>
              <a:alpha val="2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sz="2800" kern="10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writings cover various subjects, including astronomy, mathematics, and astrology. Some of his major literary works are: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N" sz="2800" kern="10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Brihat</a:t>
            </a:r>
            <a:r>
              <a:rPr lang="en-IN" sz="2800" kern="10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Samhita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N" sz="2800" kern="10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sz="2800" kern="10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Brihat</a:t>
            </a:r>
            <a:r>
              <a:rPr lang="en-IN" sz="2800" kern="10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Jataka and Laghu Jataka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N" sz="2800" kern="10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Pancha-</a:t>
            </a:r>
            <a:r>
              <a:rPr lang="en-IN" sz="2800" kern="10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siddhantika</a:t>
            </a:r>
            <a:r>
              <a:rPr lang="en-IN" sz="2800" kern="10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N" sz="2800" kern="10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Surya Siddhanta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N" sz="2800" kern="10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sz="2800" kern="10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Yogayatra</a:t>
            </a:r>
            <a:endParaRPr lang="en-IN" sz="2800" kern="100" dirty="0">
              <a:solidFill>
                <a:schemeClr val="bg1"/>
              </a:solidFill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 useBgFill="1">
        <p:nvSpPr>
          <p:cNvPr id="6" name="Rounded Rectangle 22">
            <a:extLst>
              <a:ext uri="{FF2B5EF4-FFF2-40B4-BE49-F238E27FC236}">
                <a16:creationId xmlns:a16="http://schemas.microsoft.com/office/drawing/2014/main" id="{C9ECCC08-EE07-66FF-B07D-A7E887DCC602}"/>
              </a:ext>
            </a:extLst>
          </p:cNvPr>
          <p:cNvSpPr/>
          <p:nvPr/>
        </p:nvSpPr>
        <p:spPr>
          <a:xfrm>
            <a:off x="9374622" y="699308"/>
            <a:ext cx="978418" cy="5366212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7546EB-93FE-EA2E-8891-D3144471021D}"/>
              </a:ext>
            </a:extLst>
          </p:cNvPr>
          <p:cNvSpPr txBox="1"/>
          <p:nvPr/>
        </p:nvSpPr>
        <p:spPr>
          <a:xfrm>
            <a:off x="0" y="64514"/>
            <a:ext cx="4578657" cy="707886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MAJOR WORKS</a:t>
            </a:r>
            <a:endParaRPr lang="en-IN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960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ounded Rectangle 18">
            <a:extLst>
              <a:ext uri="{FF2B5EF4-FFF2-40B4-BE49-F238E27FC236}">
                <a16:creationId xmlns:a16="http://schemas.microsoft.com/office/drawing/2014/main" id="{FA0C3736-EA53-8A3B-97B7-587330BB7CBB}"/>
              </a:ext>
            </a:extLst>
          </p:cNvPr>
          <p:cNvSpPr/>
          <p:nvPr/>
        </p:nvSpPr>
        <p:spPr>
          <a:xfrm>
            <a:off x="10576781" y="137332"/>
            <a:ext cx="922020" cy="6603148"/>
          </a:xfrm>
          <a:prstGeom prst="roundRect">
            <a:avLst>
              <a:gd name="adj" fmla="val 45556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3" name="Rounded Rectangle 19">
            <a:extLst>
              <a:ext uri="{FF2B5EF4-FFF2-40B4-BE49-F238E27FC236}">
                <a16:creationId xmlns:a16="http://schemas.microsoft.com/office/drawing/2014/main" id="{66738DDF-4B9D-4970-5D9B-333050CDDEA7}"/>
              </a:ext>
            </a:extLst>
          </p:cNvPr>
          <p:cNvSpPr/>
          <p:nvPr/>
        </p:nvSpPr>
        <p:spPr>
          <a:xfrm>
            <a:off x="6434422" y="895581"/>
            <a:ext cx="1259840" cy="5328932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4" name="Rounded Rectangle 20">
            <a:extLst>
              <a:ext uri="{FF2B5EF4-FFF2-40B4-BE49-F238E27FC236}">
                <a16:creationId xmlns:a16="http://schemas.microsoft.com/office/drawing/2014/main" id="{D248EB98-7B49-FD18-C8F2-037FDFD590EF}"/>
              </a:ext>
            </a:extLst>
          </p:cNvPr>
          <p:cNvSpPr/>
          <p:nvPr/>
        </p:nvSpPr>
        <p:spPr>
          <a:xfrm>
            <a:off x="5576500" y="1609121"/>
            <a:ext cx="728980" cy="4378522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5" name="Rounded Rectangle 21">
            <a:extLst>
              <a:ext uri="{FF2B5EF4-FFF2-40B4-BE49-F238E27FC236}">
                <a16:creationId xmlns:a16="http://schemas.microsoft.com/office/drawing/2014/main" id="{FD253E8F-DA35-4902-D86E-53832C9F3B4E}"/>
              </a:ext>
            </a:extLst>
          </p:cNvPr>
          <p:cNvSpPr/>
          <p:nvPr/>
        </p:nvSpPr>
        <p:spPr>
          <a:xfrm>
            <a:off x="7921823" y="195168"/>
            <a:ext cx="1259840" cy="4742592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6" name="Rounded Rectangle 22">
            <a:extLst>
              <a:ext uri="{FF2B5EF4-FFF2-40B4-BE49-F238E27FC236}">
                <a16:creationId xmlns:a16="http://schemas.microsoft.com/office/drawing/2014/main" id="{EBA453E3-27A9-DCD1-F4C8-5BF8EAB990CB}"/>
              </a:ext>
            </a:extLst>
          </p:cNvPr>
          <p:cNvSpPr/>
          <p:nvPr/>
        </p:nvSpPr>
        <p:spPr>
          <a:xfrm>
            <a:off x="9409224" y="548640"/>
            <a:ext cx="1005840" cy="4903978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F9181C-EC21-2899-0FE0-2E70F83D0E45}"/>
              </a:ext>
            </a:extLst>
          </p:cNvPr>
          <p:cNvSpPr txBox="1"/>
          <p:nvPr/>
        </p:nvSpPr>
        <p:spPr>
          <a:xfrm>
            <a:off x="0" y="56943"/>
            <a:ext cx="7676560" cy="523220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CONTRIBUTIONS  TO ASTRONOMY</a:t>
            </a:r>
            <a:endParaRPr lang="en-I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9D3321F-B807-E9E8-B0C3-3E9F3ADF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46" y="776868"/>
            <a:ext cx="5181600" cy="6001643"/>
          </a:xfrm>
          <a:prstGeom prst="rect">
            <a:avLst/>
          </a:prstGeom>
          <a:solidFill>
            <a:schemeClr val="bg1">
              <a:alpha val="19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Varahamihira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 was the first person to state that the equinox shifts by 50.32 arc seconds per year, or the Ayana.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Varāhamihira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 was among the earliest to propose that the planets and the Moon do not emit their own light but instead shine due to the reflection of sunlight. </a:t>
            </a:r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Varāhamihira's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 most famous astronomical work, the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Panchasiddhantika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, is a critical synthesis of five earlier astronomical systems (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Siddhantas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). </a:t>
            </a:r>
            <a:br>
              <a:rPr lang="en-US" sz="2400" dirty="0">
                <a:solidFill>
                  <a:schemeClr val="bg1"/>
                </a:solidFill>
              </a:rPr>
            </a:b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072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ounded Rectangle 17">
            <a:extLst>
              <a:ext uri="{FF2B5EF4-FFF2-40B4-BE49-F238E27FC236}">
                <a16:creationId xmlns:a16="http://schemas.microsoft.com/office/drawing/2014/main" id="{62098D49-6186-1A15-56F3-2215D56A4B3E}"/>
              </a:ext>
            </a:extLst>
          </p:cNvPr>
          <p:cNvSpPr/>
          <p:nvPr/>
        </p:nvSpPr>
        <p:spPr>
          <a:xfrm>
            <a:off x="10576781" y="137333"/>
            <a:ext cx="922020" cy="5059508"/>
          </a:xfrm>
          <a:prstGeom prst="roundRect">
            <a:avLst>
              <a:gd name="adj" fmla="val 45556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3" name="Rounded Rectangle 18">
            <a:extLst>
              <a:ext uri="{FF2B5EF4-FFF2-40B4-BE49-F238E27FC236}">
                <a16:creationId xmlns:a16="http://schemas.microsoft.com/office/drawing/2014/main" id="{8C7CBF82-3417-D1BE-6916-D74319D0DC5D}"/>
              </a:ext>
            </a:extLst>
          </p:cNvPr>
          <p:cNvSpPr/>
          <p:nvPr/>
        </p:nvSpPr>
        <p:spPr>
          <a:xfrm>
            <a:off x="6475168" y="340348"/>
            <a:ext cx="1259840" cy="6309113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4" name="Rounded Rectangle 19">
            <a:extLst>
              <a:ext uri="{FF2B5EF4-FFF2-40B4-BE49-F238E27FC236}">
                <a16:creationId xmlns:a16="http://schemas.microsoft.com/office/drawing/2014/main" id="{02A1F8FE-39F2-52CC-FF7F-324619AB33B4}"/>
              </a:ext>
            </a:extLst>
          </p:cNvPr>
          <p:cNvSpPr/>
          <p:nvPr/>
        </p:nvSpPr>
        <p:spPr>
          <a:xfrm>
            <a:off x="5595811" y="494351"/>
            <a:ext cx="728980" cy="615511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5" name="Rounded Rectangle 20">
            <a:extLst>
              <a:ext uri="{FF2B5EF4-FFF2-40B4-BE49-F238E27FC236}">
                <a16:creationId xmlns:a16="http://schemas.microsoft.com/office/drawing/2014/main" id="{A4ED6E5A-450C-0E2C-F3DE-F4D7C1B7E2BC}"/>
              </a:ext>
            </a:extLst>
          </p:cNvPr>
          <p:cNvSpPr/>
          <p:nvPr/>
        </p:nvSpPr>
        <p:spPr>
          <a:xfrm>
            <a:off x="7967543" y="206059"/>
            <a:ext cx="1259840" cy="5752781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6" name="Rounded Rectangle 21">
            <a:extLst>
              <a:ext uri="{FF2B5EF4-FFF2-40B4-BE49-F238E27FC236}">
                <a16:creationId xmlns:a16="http://schemas.microsoft.com/office/drawing/2014/main" id="{C7EBFD44-14BA-4A2A-3C68-63F2D4DA3427}"/>
              </a:ext>
            </a:extLst>
          </p:cNvPr>
          <p:cNvSpPr/>
          <p:nvPr/>
        </p:nvSpPr>
        <p:spPr>
          <a:xfrm>
            <a:off x="9409224" y="548639"/>
            <a:ext cx="1005840" cy="4937761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0DEF24-1C3D-2529-0BA0-61BC52FE6929}"/>
              </a:ext>
            </a:extLst>
          </p:cNvPr>
          <p:cNvSpPr txBox="1"/>
          <p:nvPr/>
        </p:nvSpPr>
        <p:spPr>
          <a:xfrm>
            <a:off x="83546" y="195168"/>
            <a:ext cx="767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CONTRIBUTIONS  TO ASTROLOGY</a:t>
            </a:r>
            <a:endParaRPr lang="en-I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3E6BC4C-3DCE-51D7-38A4-E3103633B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494" y="777419"/>
            <a:ext cx="5290940" cy="4893647"/>
          </a:xfrm>
          <a:prstGeom prst="rect">
            <a:avLst/>
          </a:prstGeom>
          <a:solidFill>
            <a:schemeClr val="accent4">
              <a:lumMod val="75000"/>
              <a:alpha val="16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Varāhamihira's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Brihat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 Samhita's work is a key reference in traditional Indian astrology, contributing to the understanding of planetary influences on human life.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Varāhamihira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 introduced the use of divisional charts (Vargas) to refine astrological predictions. </a:t>
            </a:r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Varāhamihira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 incorporated the concept of karma (the law of cause and effect) into his astrological framework</a:t>
            </a:r>
            <a:r>
              <a:rPr lang="en-US" sz="2400" b="0" i="0" dirty="0">
                <a:effectLst/>
                <a:latin typeface="Bahnschrift" panose="020B0502040204020203" pitchFamily="34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81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ounded Rectangle 18">
            <a:extLst>
              <a:ext uri="{FF2B5EF4-FFF2-40B4-BE49-F238E27FC236}">
                <a16:creationId xmlns:a16="http://schemas.microsoft.com/office/drawing/2014/main" id="{75830A2D-9C4A-2B9C-CD46-5FD2D00A2CD9}"/>
              </a:ext>
            </a:extLst>
          </p:cNvPr>
          <p:cNvSpPr/>
          <p:nvPr/>
        </p:nvSpPr>
        <p:spPr>
          <a:xfrm>
            <a:off x="10561541" y="82910"/>
            <a:ext cx="922020" cy="5952129"/>
          </a:xfrm>
          <a:prstGeom prst="roundRect">
            <a:avLst>
              <a:gd name="adj" fmla="val 45556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3" name="Rounded Rectangle 20">
            <a:extLst>
              <a:ext uri="{FF2B5EF4-FFF2-40B4-BE49-F238E27FC236}">
                <a16:creationId xmlns:a16="http://schemas.microsoft.com/office/drawing/2014/main" id="{4F21295C-F6E3-56FF-485A-FCCA725D1117}"/>
              </a:ext>
            </a:extLst>
          </p:cNvPr>
          <p:cNvSpPr/>
          <p:nvPr/>
        </p:nvSpPr>
        <p:spPr>
          <a:xfrm>
            <a:off x="6475168" y="340349"/>
            <a:ext cx="1259840" cy="6212851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4" name="Rounded Rectangle 21">
            <a:extLst>
              <a:ext uri="{FF2B5EF4-FFF2-40B4-BE49-F238E27FC236}">
                <a16:creationId xmlns:a16="http://schemas.microsoft.com/office/drawing/2014/main" id="{1246C7F0-66BC-28DC-82A8-B1364388B477}"/>
              </a:ext>
            </a:extLst>
          </p:cNvPr>
          <p:cNvSpPr/>
          <p:nvPr/>
        </p:nvSpPr>
        <p:spPr>
          <a:xfrm>
            <a:off x="5472907" y="666381"/>
            <a:ext cx="728980" cy="4219403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5" name="Rounded Rectangle 22">
            <a:extLst>
              <a:ext uri="{FF2B5EF4-FFF2-40B4-BE49-F238E27FC236}">
                <a16:creationId xmlns:a16="http://schemas.microsoft.com/office/drawing/2014/main" id="{BEDCA088-646E-47DD-B349-5D4AA13E046F}"/>
              </a:ext>
            </a:extLst>
          </p:cNvPr>
          <p:cNvSpPr/>
          <p:nvPr/>
        </p:nvSpPr>
        <p:spPr>
          <a:xfrm>
            <a:off x="7921823" y="195168"/>
            <a:ext cx="1259840" cy="6358032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6" name="Rounded Rectangle 23">
            <a:extLst>
              <a:ext uri="{FF2B5EF4-FFF2-40B4-BE49-F238E27FC236}">
                <a16:creationId xmlns:a16="http://schemas.microsoft.com/office/drawing/2014/main" id="{596AD406-D0E0-FD70-6B86-1176FAB80B96}"/>
              </a:ext>
            </a:extLst>
          </p:cNvPr>
          <p:cNvSpPr/>
          <p:nvPr/>
        </p:nvSpPr>
        <p:spPr>
          <a:xfrm>
            <a:off x="9409224" y="548640"/>
            <a:ext cx="1005840" cy="4837393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03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FFB575-EC4A-2120-1825-8BD3CD90FCFF}"/>
              </a:ext>
            </a:extLst>
          </p:cNvPr>
          <p:cNvSpPr txBox="1"/>
          <p:nvPr/>
        </p:nvSpPr>
        <p:spPr>
          <a:xfrm>
            <a:off x="0" y="71583"/>
            <a:ext cx="6012454" cy="584775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METEROROLOGY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AND GEOLOGY</a:t>
            </a:r>
            <a:endParaRPr lang="en-I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E9FC21-DBF7-4A4A-5B22-EB74848CF0AC}"/>
              </a:ext>
            </a:extLst>
          </p:cNvPr>
          <p:cNvSpPr txBox="1"/>
          <p:nvPr/>
        </p:nvSpPr>
        <p:spPr>
          <a:xfrm>
            <a:off x="-45237" y="1572918"/>
            <a:ext cx="5331329" cy="4154984"/>
          </a:xfrm>
          <a:prstGeom prst="rect">
            <a:avLst/>
          </a:prstGeom>
          <a:solidFill>
            <a:schemeClr val="tx1">
              <a:lumMod val="95000"/>
              <a:lumOff val="5000"/>
              <a:alpha val="8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Bahnschrift" panose="020B0502040204020203" pitchFamily="34" charset="0"/>
              </a:rPr>
              <a:t>Varahamihira</a:t>
            </a:r>
            <a:r>
              <a:rPr lang="en-US" sz="2400" dirty="0">
                <a:solidFill>
                  <a:schemeClr val="bg1"/>
                </a:solidFill>
                <a:latin typeface="Bahnschrift" panose="020B0502040204020203" pitchFamily="34" charset="0"/>
              </a:rPr>
              <a:t> made notable contributions to meteorology in his seminal work, "</a:t>
            </a:r>
            <a:r>
              <a:rPr lang="en-US" sz="2400" dirty="0" err="1">
                <a:solidFill>
                  <a:schemeClr val="bg1"/>
                </a:solidFill>
                <a:latin typeface="Bahnschrift" panose="020B0502040204020203" pitchFamily="34" charset="0"/>
              </a:rPr>
              <a:t>Brihat</a:t>
            </a:r>
            <a:r>
              <a:rPr lang="en-US" sz="2400" dirty="0">
                <a:solidFill>
                  <a:schemeClr val="bg1"/>
                </a:solidFill>
                <a:latin typeface="Bahnschrift" panose="020B0502040204020203" pitchFamily="34" charset="0"/>
              </a:rPr>
              <a:t> Samhita.“</a:t>
            </a:r>
          </a:p>
          <a:p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Bahnschrift" panose="020B0502040204020203" pitchFamily="34" charset="0"/>
              </a:rPr>
              <a:t>Additionally, he played a pivotal role in the development of the concept of zero, which revolutionized mathematics.</a:t>
            </a:r>
          </a:p>
          <a:p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Bahnschrift" panose="020B0502040204020203" pitchFamily="34" charset="0"/>
              </a:rPr>
              <a:t>His insights laid the groundwork for future advancements</a:t>
            </a:r>
            <a:endParaRPr lang="en-IN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25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598</Words>
  <Application>Microsoft Office PowerPoint</Application>
  <PresentationFormat>Widescreen</PresentationFormat>
  <Paragraphs>92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Bahnschrift</vt:lpstr>
      <vt:lpstr>Baskerville Old Face</vt:lpstr>
      <vt:lpstr>Calibri</vt:lpstr>
      <vt:lpstr>Calibri Light</vt:lpstr>
      <vt:lpstr>Footlight MT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Mitesh Ved</dc:creator>
  <cp:lastModifiedBy>Mitesh Ved</cp:lastModifiedBy>
  <cp:revision>21</cp:revision>
  <dcterms:created xsi:type="dcterms:W3CDTF">2024-10-07T15:56:26Z</dcterms:created>
  <dcterms:modified xsi:type="dcterms:W3CDTF">2024-10-13T04:41:55Z</dcterms:modified>
</cp:coreProperties>
</file>